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59" r:id="rId7"/>
    <p:sldId id="263" r:id="rId8"/>
    <p:sldId id="265" r:id="rId9"/>
    <p:sldId id="266" r:id="rId10"/>
    <p:sldId id="264" r:id="rId11"/>
    <p:sldId id="260" r:id="rId12"/>
    <p:sldId id="261" r:id="rId13"/>
    <p:sldId id="262" r:id="rId14"/>
  </p:sldIdLst>
  <p:sldSz cx="18288000" cy="10287000"/>
  <p:notesSz cx="6858000" cy="9144000"/>
  <p:embeddedFontLst>
    <p:embeddedFont>
      <p:font typeface="Poppins Medium" panose="000006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R8LoQANPvbH6SM4zXIR1X/3K8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F063AC-FD95-4793-8870-37D31284428D}">
  <a:tblStyle styleId="{37F063AC-FD95-4793-8870-37D31284428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48b877b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g1148b877b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48b877b2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1148b877b2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5edb902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g115edb902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544281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/>
        </p:nvSpPr>
        <p:spPr>
          <a:xfrm>
            <a:off x="413385" y="8225597"/>
            <a:ext cx="14587500" cy="1206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99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Authors:</a:t>
            </a:r>
            <a:r>
              <a:rPr lang="lv-LV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Sibilla Elisona </a:t>
            </a:r>
            <a:r>
              <a:rPr lang="lv-LV" sz="28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Griga</a:t>
            </a:r>
            <a:endParaRPr sz="28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0" marR="0" lvl="0" indent="0" algn="l" rtl="0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99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Scientific research supervisor:</a:t>
            </a:r>
            <a:r>
              <a:rPr lang="lv-LV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8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Karlis</a:t>
            </a:r>
            <a:r>
              <a:rPr lang="lv-LV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8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Purins</a:t>
            </a:r>
            <a:r>
              <a:rPr lang="lv-LV" sz="28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MD </a:t>
            </a:r>
            <a:r>
              <a:rPr lang="lv-LV" sz="28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PhD</a:t>
            </a:r>
            <a:endParaRPr sz="28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182029" y="693834"/>
            <a:ext cx="15923941" cy="4801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SzPts val="8000"/>
            </a:pPr>
            <a:r>
              <a:rPr lang="en-US" sz="6000" b="1" dirty="0"/>
              <a:t>CLINICAL OUTCOME IN PATIENTS UNDERGOING MICROSURGERY OF LUMBAR DISC HERNIATION AND SPINAL STENOSIS – </a:t>
            </a:r>
            <a:r>
              <a:rPr lang="en-US" sz="6000" b="1" i="1" dirty="0"/>
              <a:t>A PROSPECTIVE STUDY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lang="lv-LV" sz="6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DFC8A4-EAC7-16B5-10F4-69C1B0805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3858" y="457742"/>
            <a:ext cx="7772400" cy="1470025"/>
          </a:xfrm>
        </p:spPr>
        <p:txBody>
          <a:bodyPr/>
          <a:lstStyle/>
          <a:p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BD8F8F9C-2E2B-2CBC-BBFE-E72376B2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452" y="0"/>
            <a:ext cx="11313869" cy="10287000"/>
          </a:xfrm>
          <a:prstGeom prst="rect">
            <a:avLst/>
          </a:prstGeom>
        </p:spPr>
      </p:pic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ECDBB2A-A723-859D-7D26-30AC5E63C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084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48b877b2d_0_25"/>
          <p:cNvSpPr txBox="1"/>
          <p:nvPr/>
        </p:nvSpPr>
        <p:spPr>
          <a:xfrm>
            <a:off x="1102163" y="1070548"/>
            <a:ext cx="14394900" cy="103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 sz="900" b="1" i="0" u="none" strike="noStrike" cap="none">
              <a:solidFill>
                <a:srgbClr val="FFFEFF"/>
              </a:solidFill>
              <a:highlight>
                <a:srgbClr val="6D777E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148b877b2d_0_25"/>
          <p:cNvSpPr txBox="1"/>
          <p:nvPr/>
        </p:nvSpPr>
        <p:spPr>
          <a:xfrm>
            <a:off x="1102174" y="2286000"/>
            <a:ext cx="16249123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The results of this study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shows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 significant reduction of pain and improvement of the quality of life in both patient groups who underwent microsurgery</a:t>
            </a:r>
            <a:endParaRPr lang="lv-LV" sz="2400" b="1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However, there </a:t>
            </a:r>
            <a:r>
              <a:rPr lang="lv-LV" sz="2400" b="1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are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significant differences in recovery time – those with disc hernia recovers faster than LSS</a:t>
            </a:r>
            <a:endParaRPr lang="lv-LV" sz="2400" b="1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Patients treated using microsurgical technique are estimated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for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fast</a:t>
            </a:r>
            <a:r>
              <a:rPr lang="lv-LV" sz="2400" b="1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recovery</a:t>
            </a:r>
            <a:r>
              <a:rPr lang="lv-LV" sz="2400" b="1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and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significantly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improved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quality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of</a:t>
            </a:r>
            <a:r>
              <a:rPr lang="lv-LV" sz="2400" b="1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1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life</a:t>
            </a:r>
            <a:endParaRPr sz="2400" b="1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/>
        </p:nvSpPr>
        <p:spPr>
          <a:xfrm>
            <a:off x="1214459" y="894085"/>
            <a:ext cx="14394900" cy="103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REFERENCES </a:t>
            </a:r>
            <a:endParaRPr sz="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1102175" y="2286000"/>
            <a:ext cx="16471500" cy="5493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14350" marR="0" lvl="0" indent="-514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Ramamurthi,R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. (2012).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Chapter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109,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Pathophysiology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of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Disc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Degeneration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2432(3) , 1241-1245 </a:t>
            </a:r>
          </a:p>
          <a:p>
            <a:pPr marL="514350" marR="0" lvl="0" indent="-514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Alexander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J. Butler;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Sunil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Munakomi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;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Chester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J.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Donnally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III,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Discectomy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(2023), 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  <a:hlinkClick r:id="rId3"/>
              </a:rPr>
              <a:t>https://www.ncbi.nlm.nih.gov/books/NBK544281/</a:t>
            </a:r>
            <a:endParaRPr lang="lv-LV" sz="3000" b="0" i="0" u="none" strike="noStrike" cap="none" dirty="0">
              <a:solidFill>
                <a:srgbClr val="0F24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514350" marR="0" lvl="0" indent="-514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Brain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and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Spine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2022-01-01,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Volume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2,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Article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100934,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Prashant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Adhikari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Engin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Çetin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Mehmet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Çetinkaya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Vugar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Nabi,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Selcen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Yüksel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Alba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Vila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Casademunt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Ibrahim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Obeid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Francesco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Sanchez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Perez-Grueso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and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Emre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Acaroğlu</a:t>
            </a:r>
            <a:endParaRPr lang="lv-LV" sz="3000" b="0" i="0" u="none" strike="noStrike" cap="none" dirty="0">
              <a:solidFill>
                <a:srgbClr val="0F24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514350" marR="0" lvl="0" indent="-514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Zaina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F,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Tomkins‐Lane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C,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Carragee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E,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Negrini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S.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Surgical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versus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non-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surgical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treatment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for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lumbal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spinal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stenosis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.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Cochrane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database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of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systematic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3000" b="0" i="0" u="none" strike="noStrike" cap="none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reviews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2016, 1. </a:t>
            </a:r>
            <a:r>
              <a:rPr lang="lv-LV" sz="3000" dirty="0" err="1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issue</a:t>
            </a:r>
            <a:r>
              <a:rPr lang="lv-LV" sz="3000" b="0" i="0" u="none" strike="noStrike" cap="none" dirty="0">
                <a:solidFill>
                  <a:srgbClr val="0F24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. Art. Nr.: CD010264. DOI: 10.1002/14651858.CD010264.pub2. </a:t>
            </a:r>
            <a:endParaRPr sz="3000" b="0" i="0" u="none" strike="noStrike" cap="none" dirty="0">
              <a:solidFill>
                <a:srgbClr val="0F24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5edb9020f_0_0"/>
          <p:cNvSpPr txBox="1"/>
          <p:nvPr/>
        </p:nvSpPr>
        <p:spPr>
          <a:xfrm>
            <a:off x="184316" y="220031"/>
            <a:ext cx="8045284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lv-LV" sz="8000" b="0" i="0" u="none" strike="noStrike" cap="none" dirty="0" err="1">
                <a:solidFill>
                  <a:srgbClr val="91191B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r>
              <a:rPr lang="lv-LV" sz="8000" b="0" i="0" u="none" strike="noStrike" cap="none" dirty="0">
                <a:solidFill>
                  <a:srgbClr val="91191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v-LV" sz="8000" b="0" i="0" u="none" strike="noStrike" cap="none" dirty="0" err="1">
                <a:solidFill>
                  <a:srgbClr val="91191B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lv-LV" sz="8000" b="0" i="0" u="none" strike="noStrike" cap="none" dirty="0">
                <a:solidFill>
                  <a:srgbClr val="91191B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8000" b="0" i="0" u="none" strike="noStrike" cap="none" dirty="0">
              <a:solidFill>
                <a:srgbClr val="91191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D5A25B13-26F6-4762-21F7-432BF1569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269" y="220031"/>
            <a:ext cx="7178482" cy="9349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480DF5-3F6E-D8CC-8A4F-5C9A09B06C1E}"/>
              </a:ext>
            </a:extLst>
          </p:cNvPr>
          <p:cNvSpPr txBox="1"/>
          <p:nvPr/>
        </p:nvSpPr>
        <p:spPr>
          <a:xfrm>
            <a:off x="12444761" y="9741478"/>
            <a:ext cx="5464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/>
              <a:t>https://content.presentermedia.com/files/clipart/00005000/5228/figure_with_back_pain_800_wht.jpg</a:t>
            </a:r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48b877b2d_0_0"/>
          <p:cNvSpPr txBox="1"/>
          <p:nvPr/>
        </p:nvSpPr>
        <p:spPr>
          <a:xfrm>
            <a:off x="1102175" y="2286000"/>
            <a:ext cx="17011654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Lumbar back pain is critical issue in healthcare, often causing disabilities in working- age group. 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The Oswestry Disability Index (ODI) is eminent assessment instrument, relying on patients subjective experience. 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This clinical study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is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based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surgical intervention suitability and advantages. 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Using ODI and Numeric Rating Scale (NRS) questionnaires, assessments are conducted preoperatively, at six months and one year postoperative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.</a:t>
            </a:r>
            <a:endParaRPr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2" name="Google Shape;92;g1148b877b2d_0_0"/>
          <p:cNvSpPr txBox="1"/>
          <p:nvPr/>
        </p:nvSpPr>
        <p:spPr>
          <a:xfrm>
            <a:off x="1102175" y="977551"/>
            <a:ext cx="14394900" cy="103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OBJECTIVES / INTRODUCTION</a:t>
            </a:r>
            <a:endParaRPr sz="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1214459" y="894085"/>
            <a:ext cx="15052236" cy="103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MATERIALS AND METHODS</a:t>
            </a: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214459" y="2138646"/>
            <a:ext cx="12482086" cy="657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Fifty-one patient (mean age 54 years) with typical symptoms of LDH (lumbar disc herniation) and LSS (lumbar spinal stenosis) were included.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The data were collected between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(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year 2021-2022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),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who underwent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micro</a:t>
            </a:r>
            <a:r>
              <a:rPr lang="lv-LV" sz="2400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-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spinal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surgery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.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The main criteria – preoperative diagnosis, age, gender, results in ODI (points, percents) including NRS, before surgery, 6 months and 1 year after surgery. 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Patients were divided into 2 groups by diagnosis – LDH (n=31) and LSS(n=20).</a:t>
            </a:r>
            <a:endParaRPr lang="lv-LV"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This study was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approwed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by RSU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Research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Ethics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lv-LV" sz="2400" b="0" i="0" u="none" strike="noStrike" cap="none" dirty="0" err="1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Committee</a:t>
            </a:r>
            <a:r>
              <a:rPr lang="lv-LV" sz="2400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(</a:t>
            </a:r>
            <a:r>
              <a:rPr lang="lv-LV" sz="2400" b="0" i="0" u="none" strike="noStrike" cap="none" dirty="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2-PĒK-4/259/2024)</a:t>
            </a: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lv-LV" sz="2400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D6EA13E-FD3E-9C86-4EFC-3588280EB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85439" y="8145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i="0" u="none" strike="noStrike" cap="none" dirty="0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br>
              <a:rPr lang="en-US" sz="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6329B27-F5D2-9D71-10DB-2915D03CB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2321" y="2029520"/>
            <a:ext cx="15266020" cy="6713036"/>
          </a:xfrm>
        </p:spPr>
        <p:txBody>
          <a:bodyPr>
            <a:normAutofit/>
          </a:bodyPr>
          <a:lstStyle/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    </a:t>
            </a:r>
            <a:r>
              <a:rPr lang="en-US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Both groups showed significant reduction in pain and improved the quality of life. </a:t>
            </a:r>
            <a:endParaRPr lang="lv-LV" sz="2400" dirty="0">
              <a:solidFill>
                <a:schemeClr val="tx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NRS values before surgery LDH: 7 (IQR 6;8) LSS 7 (IQR 6;8) showed no statistical difference [p=0.858]. </a:t>
            </a:r>
            <a:endParaRPr lang="lv-LV" sz="2400" dirty="0">
              <a:solidFill>
                <a:schemeClr val="tx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4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Six</a:t>
            </a:r>
            <a:r>
              <a:rPr lang="en-US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months post-surgery</a:t>
            </a:r>
            <a:r>
              <a:rPr lang="lv-LV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-</a:t>
            </a:r>
            <a:r>
              <a:rPr lang="en-US" sz="24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significant changes were observed NRS for LDH 1 (IQR 0;2) and LSS 2 (IQR 1;2) [p&lt;0.001]. </a:t>
            </a:r>
            <a:endParaRPr lang="lv-LV" sz="2400" dirty="0">
              <a:solidFill>
                <a:schemeClr val="tx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1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0F191E-2371-ED91-B8FB-3C0871D32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7742" y="190113"/>
            <a:ext cx="7772400" cy="1470025"/>
          </a:xfrm>
        </p:spPr>
        <p:txBody>
          <a:bodyPr/>
          <a:lstStyle/>
          <a:p>
            <a:r>
              <a:rPr lang="en-US" sz="4400" b="1" i="0" u="none" strike="noStrike" cap="none" dirty="0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3ADFFC2-6E99-07FB-401F-C89E5F871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579" y="1660138"/>
            <a:ext cx="14507737" cy="5052896"/>
          </a:xfrm>
        </p:spPr>
        <p:txBody>
          <a:bodyPr>
            <a:normAutofit/>
          </a:bodyPr>
          <a:lstStyle/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One year follow-up, NRS for  LDH 0 (IQR 0;1) and LSS 0 (IQR 0;0) showed no significant differences [p=0.582]. </a:t>
            </a:r>
            <a:endParaRPr lang="lv-LV" sz="2800" dirty="0">
              <a:solidFill>
                <a:schemeClr val="tx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 correlation (r=0.36, p&lt;0.010) revealed higher preoperative ODI percentages associated with higher NRS values. </a:t>
            </a:r>
            <a:endParaRPr lang="lv-LV" sz="2800" dirty="0">
              <a:solidFill>
                <a:schemeClr val="tx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4826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H</a:t>
            </a:r>
            <a:r>
              <a:rPr lang="en-US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owever</a:t>
            </a:r>
            <a:r>
              <a:rPr lang="en-US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, it should be noted that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in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one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case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there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were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two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diagnosis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–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both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LDH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and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LSS,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and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in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one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–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after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3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months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patient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had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reoperation</a:t>
            </a:r>
            <a:r>
              <a:rPr lang="lv-LV" sz="2800" dirty="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44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886213" y="0"/>
            <a:ext cx="14394900" cy="103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951E17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9501163" y="5208228"/>
            <a:ext cx="18288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Attēls 1">
            <a:extLst>
              <a:ext uri="{FF2B5EF4-FFF2-40B4-BE49-F238E27FC236}">
                <a16:creationId xmlns:a16="http://schemas.microsoft.com/office/drawing/2014/main" id="{77600BED-5DBD-97A1-960C-25CA189DB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123" y="1034130"/>
            <a:ext cx="10935024" cy="92297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41F730D-672D-2271-900F-D3C2C24CA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205" y="680766"/>
            <a:ext cx="4477215" cy="1470025"/>
          </a:xfrm>
        </p:spPr>
        <p:txBody>
          <a:bodyPr>
            <a:normAutofit/>
          </a:bodyPr>
          <a:lstStyle/>
          <a:p>
            <a:br>
              <a:rPr lang="en-US" sz="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E73819E-1941-B9CC-C33C-BFE73D616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06D00E33-1A56-351C-7308-EC9F953E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21" y="89861"/>
            <a:ext cx="11978623" cy="1010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933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B5B9B1B-8AA9-A8C6-9A1E-96AA74315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85439" y="524649"/>
            <a:ext cx="7772400" cy="1470025"/>
          </a:xfrm>
        </p:spPr>
        <p:txBody>
          <a:bodyPr>
            <a:normAutofit/>
          </a:bodyPr>
          <a:lstStyle/>
          <a:p>
            <a:endParaRPr lang="lv-LV" sz="4800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4EB035A-C49D-EA87-5B22-D24A932B2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8A7AC03A-92B4-5B94-3C76-A526F2EBC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51" y="72482"/>
            <a:ext cx="12121837" cy="10214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841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D649A7-0EE6-06DA-AEBD-9E9F87548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3859" y="569255"/>
            <a:ext cx="7772400" cy="1470025"/>
          </a:xfrm>
        </p:spPr>
        <p:txBody>
          <a:bodyPr>
            <a:normAutofit/>
          </a:bodyPr>
          <a:lstStyle/>
          <a:p>
            <a:endParaRPr lang="lv-LV" sz="4800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BD1D6EA-3F1F-14D3-DA18-20DB31734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E69A3C84-CF53-4600-0A9C-6FBE8D4A9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7" y="1"/>
            <a:ext cx="12020979" cy="10162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45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607</Words>
  <Application>Microsoft Office PowerPoint</Application>
  <PresentationFormat>Pielāgots</PresentationFormat>
  <Paragraphs>36</Paragraphs>
  <Slides>13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7" baseType="lpstr">
      <vt:lpstr>Arial</vt:lpstr>
      <vt:lpstr>Poppins Medium</vt:lpstr>
      <vt:lpstr>Calibri</vt:lpstr>
      <vt:lpstr>Office Theme</vt:lpstr>
      <vt:lpstr>PowerPoint prezentācija</vt:lpstr>
      <vt:lpstr>PowerPoint prezentācija</vt:lpstr>
      <vt:lpstr>PowerPoint prezentācija</vt:lpstr>
      <vt:lpstr>RESULTS </vt:lpstr>
      <vt:lpstr>RESULTS</vt:lpstr>
      <vt:lpstr>PowerPoint prezentācija</vt:lpstr>
      <vt:lpstr>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cp:lastModifiedBy>sibilla.elisona@gmail.com</cp:lastModifiedBy>
  <cp:revision>8</cp:revision>
  <dcterms:created xsi:type="dcterms:W3CDTF">2006-08-16T00:00:00Z</dcterms:created>
  <dcterms:modified xsi:type="dcterms:W3CDTF">2024-03-13T19:03:06Z</dcterms:modified>
</cp:coreProperties>
</file>