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4"/>
    <p:restoredTop sz="94627"/>
  </p:normalViewPr>
  <p:slideViewPr>
    <p:cSldViewPr snapToGrid="0">
      <p:cViewPr>
        <p:scale>
          <a:sx n="210" d="100"/>
          <a:sy n="210" d="100"/>
        </p:scale>
        <p:origin x="1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9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9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7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58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8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9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74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46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4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2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5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7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9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97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8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17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6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625AC-5661-F646-8D11-C5FD923AF9F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C6B1-A3B3-104C-8662-E16C93995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10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  <p:sldLayoutId id="2147484214" r:id="rId16"/>
    <p:sldLayoutId id="21474842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DA7D-FBDA-B015-89D5-2577BCE9B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10882"/>
            <a:ext cx="8944164" cy="1608499"/>
          </a:xfrm>
        </p:spPr>
        <p:txBody>
          <a:bodyPr>
            <a:noAutofit/>
          </a:bodyPr>
          <a:lstStyle/>
          <a:p>
            <a:pPr algn="ctr"/>
            <a:r>
              <a:rPr lang="en-GB" sz="3600" b="0" i="0" u="none" strike="noStrike" dirty="0">
                <a:effectLst/>
                <a:latin typeface="Noto Serif" panose="02020600060500020200" pitchFamily="18" charset="0"/>
              </a:rPr>
              <a:t>Cauda equina syndrome caused by </a:t>
            </a:r>
            <a:r>
              <a:rPr lang="en-GB" sz="3600" b="0" i="1" u="none" strike="noStrike" dirty="0">
                <a:effectLst/>
                <a:latin typeface="Noto Serif" panose="02020600060500020200" pitchFamily="18" charset="0"/>
              </a:rPr>
              <a:t>Aspergillus fumigatus </a:t>
            </a:r>
            <a:r>
              <a:rPr lang="en-GB" sz="3600" b="0" i="0" u="none" strike="noStrike" dirty="0">
                <a:effectLst/>
                <a:latin typeface="Noto Serif" panose="02020600060500020200" pitchFamily="18" charset="0"/>
              </a:rPr>
              <a:t>infection – </a:t>
            </a:r>
            <a:br>
              <a:rPr lang="en-GB" sz="3600" b="0" i="0" u="none" strike="noStrike" dirty="0">
                <a:effectLst/>
                <a:latin typeface="Noto Serif" panose="02020600060500020200" pitchFamily="18" charset="0"/>
              </a:rPr>
            </a:br>
            <a:r>
              <a:rPr lang="en-GB" sz="3600" b="0" i="1" u="none" strike="noStrike" dirty="0">
                <a:effectLst/>
                <a:latin typeface="Noto Serif" panose="02020600060500020200" pitchFamily="18" charset="0"/>
              </a:rPr>
              <a:t>case report </a:t>
            </a:r>
            <a:endParaRPr lang="en-GB" sz="36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B21CE-1EEA-600B-29DD-D4CBCE75D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29" y="4592637"/>
            <a:ext cx="9144000" cy="1655762"/>
          </a:xfrm>
        </p:spPr>
        <p:txBody>
          <a:bodyPr/>
          <a:lstStyle/>
          <a:p>
            <a:pPr algn="l"/>
            <a:r>
              <a:rPr lang="en-GB" b="0" i="0" u="none" strike="noStrike" dirty="0">
                <a:effectLst/>
                <a:latin typeface="Noto Serif" panose="02020600060500020200" pitchFamily="18" charset="0"/>
              </a:rPr>
              <a:t>15th Congress of the Baltic Neurosurgical Association</a:t>
            </a:r>
          </a:p>
          <a:p>
            <a:pPr algn="l"/>
            <a:r>
              <a:rPr lang="en-GB" b="1" dirty="0" err="1"/>
              <a:t>Karlis</a:t>
            </a:r>
            <a:r>
              <a:rPr lang="en-GB" b="1" dirty="0"/>
              <a:t> </a:t>
            </a:r>
            <a:r>
              <a:rPr lang="en-GB" b="1" dirty="0" err="1"/>
              <a:t>Purins</a:t>
            </a:r>
            <a:r>
              <a:rPr lang="en-GB" b="1" dirty="0"/>
              <a:t> MD PhD</a:t>
            </a:r>
          </a:p>
          <a:p>
            <a:pPr algn="l"/>
            <a:r>
              <a:rPr lang="en-GB" b="0" i="0" u="none" strike="noStrike" dirty="0">
                <a:effectLst/>
                <a:latin typeface="Noto Serif" panose="02020600060500020200" pitchFamily="18" charset="0"/>
              </a:rPr>
              <a:t>14 - 15 June 2024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485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7538-7C03-3EF5-595D-C40A651F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BFAB3-8E6E-77D7-E67D-3DAA0F6B1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Empirical AB treatment</a:t>
            </a:r>
          </a:p>
          <a:p>
            <a:pPr lvl="1"/>
            <a:r>
              <a:rPr lang="en-GB" dirty="0"/>
              <a:t>Ceftriaxone 1 g 2x/day</a:t>
            </a:r>
          </a:p>
          <a:p>
            <a:pPr lvl="1"/>
            <a:r>
              <a:rPr lang="en-GB" dirty="0"/>
              <a:t>Clindamycin 600 mg 3x/day</a:t>
            </a:r>
          </a:p>
          <a:p>
            <a:r>
              <a:rPr lang="en-GB" dirty="0"/>
              <a:t>Pain killers</a:t>
            </a:r>
          </a:p>
          <a:p>
            <a:pPr lvl="1"/>
            <a:r>
              <a:rPr lang="en-GB" dirty="0"/>
              <a:t>Oxycodone 5 mg 4x/day</a:t>
            </a:r>
          </a:p>
        </p:txBody>
      </p:sp>
    </p:spTree>
    <p:extLst>
      <p:ext uri="{BB962C8B-B14F-4D97-AF65-F5344CB8AC3E}">
        <p14:creationId xmlns:p14="http://schemas.microsoft.com/office/powerpoint/2010/main" val="323958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CD61-4BE3-268C-E1BC-BA9D5F3D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1 week after re 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A2816-4486-B57B-DEE1-C50305AD4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Despite AB treatment </a:t>
            </a:r>
          </a:p>
          <a:p>
            <a:r>
              <a:rPr lang="en-GB" dirty="0"/>
              <a:t>Lab:</a:t>
            </a:r>
          </a:p>
          <a:p>
            <a:pPr lvl="1"/>
            <a:r>
              <a:rPr lang="en-GB" dirty="0"/>
              <a:t>CRP 63.5 mg/L</a:t>
            </a:r>
          </a:p>
          <a:p>
            <a:pPr lvl="1"/>
            <a:r>
              <a:rPr lang="en-GB" dirty="0"/>
              <a:t>ESR 50.0 mm/h</a:t>
            </a:r>
          </a:p>
          <a:p>
            <a:pPr lvl="1"/>
            <a:r>
              <a:rPr lang="en-GB" dirty="0"/>
              <a:t>WBC 8.9 10</a:t>
            </a:r>
            <a:r>
              <a:rPr lang="en-GB" baseline="30000" dirty="0"/>
              <a:t>^9</a:t>
            </a:r>
            <a:r>
              <a:rPr lang="en-GB" dirty="0"/>
              <a:t>/L</a:t>
            </a:r>
          </a:p>
          <a:p>
            <a:pPr lvl="1"/>
            <a:endParaRPr lang="en-GB" dirty="0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ACAF0755-D624-76D9-4B83-96767F0AE588}"/>
              </a:ext>
            </a:extLst>
          </p:cNvPr>
          <p:cNvSpPr/>
          <p:nvPr/>
        </p:nvSpPr>
        <p:spPr>
          <a:xfrm>
            <a:off x="847790" y="3277608"/>
            <a:ext cx="339113" cy="83416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4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F0BB-456D-D56B-8EEF-59C7AEA0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Microbiology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38A9D-717E-D54C-2483-EFA9002A7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 days post op growths of </a:t>
            </a:r>
            <a:r>
              <a:rPr lang="en-GB" i="1" dirty="0"/>
              <a:t>Aspergillus fumigatus </a:t>
            </a:r>
          </a:p>
          <a:p>
            <a:r>
              <a:rPr lang="en-GB" dirty="0"/>
              <a:t>Samples negative for aerobic or anaerobic bacteria</a:t>
            </a:r>
          </a:p>
        </p:txBody>
      </p:sp>
    </p:spTree>
    <p:extLst>
      <p:ext uri="{BB962C8B-B14F-4D97-AF65-F5344CB8AC3E}">
        <p14:creationId xmlns:p14="http://schemas.microsoft.com/office/powerpoint/2010/main" val="196167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1F8D-CD36-270F-0C85-A6BCD8A4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DBFD4-4467-FBB6-ED18-4191430FF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Infectious disease specialists recommends:</a:t>
            </a:r>
          </a:p>
          <a:p>
            <a:pPr lvl="1"/>
            <a:r>
              <a:rPr lang="en-GB" dirty="0"/>
              <a:t>Cancellation of AB treatment</a:t>
            </a:r>
          </a:p>
          <a:p>
            <a:pPr lvl="1"/>
            <a:r>
              <a:rPr lang="en-GB" dirty="0"/>
              <a:t>Antifungal treatment – Voriconazole bolus 400 mg 2x/day for 3 days, continuous dose 200 mg 2x/day for 9 months </a:t>
            </a:r>
          </a:p>
        </p:txBody>
      </p:sp>
    </p:spTree>
    <p:extLst>
      <p:ext uri="{BB962C8B-B14F-4D97-AF65-F5344CB8AC3E}">
        <p14:creationId xmlns:p14="http://schemas.microsoft.com/office/powerpoint/2010/main" val="295340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8C41-50E0-EFBD-F8F3-02D95248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op 4 weeks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3261CF-D4F8-6C71-0320-1106E5570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" t="11066" r="8131" b="25058"/>
          <a:stretch/>
        </p:blipFill>
        <p:spPr>
          <a:xfrm>
            <a:off x="6522764" y="2099018"/>
            <a:ext cx="5441700" cy="465258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203087-AEAA-61F4-BA4A-A4075B94D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71" t="9426" r="9916" b="9514"/>
          <a:stretch/>
        </p:blipFill>
        <p:spPr>
          <a:xfrm>
            <a:off x="2755700" y="2109786"/>
            <a:ext cx="3340300" cy="46418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075D54-4965-DEDD-843B-896589256343}"/>
              </a:ext>
            </a:extLst>
          </p:cNvPr>
          <p:cNvSpPr txBox="1"/>
          <p:nvPr/>
        </p:nvSpPr>
        <p:spPr>
          <a:xfrm>
            <a:off x="189706" y="3630862"/>
            <a:ext cx="23526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/>
              <a:t>Lab:</a:t>
            </a:r>
          </a:p>
          <a:p>
            <a:pPr lvl="1"/>
            <a:r>
              <a:rPr lang="en-GB" dirty="0"/>
              <a:t>CRP 13.5 mg/L</a:t>
            </a:r>
          </a:p>
          <a:p>
            <a:pPr lvl="1"/>
            <a:r>
              <a:rPr lang="en-GB" dirty="0"/>
              <a:t>ESR 8.0 mm/h</a:t>
            </a:r>
          </a:p>
          <a:p>
            <a:pPr lvl="1"/>
            <a:r>
              <a:rPr lang="en-GB" dirty="0"/>
              <a:t>WBC 7.3 10</a:t>
            </a:r>
            <a:r>
              <a:rPr lang="en-GB" baseline="30000" dirty="0"/>
              <a:t>^9</a:t>
            </a:r>
            <a:r>
              <a:rPr lang="en-GB" dirty="0"/>
              <a:t>/L</a:t>
            </a: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D380CDBD-1E09-CB81-0873-397140F99B90}"/>
              </a:ext>
            </a:extLst>
          </p:cNvPr>
          <p:cNvSpPr/>
          <p:nvPr/>
        </p:nvSpPr>
        <p:spPr>
          <a:xfrm>
            <a:off x="353319" y="3984604"/>
            <a:ext cx="284594" cy="24642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27293-A7A7-AA2C-EF04-F8CABC02491F}"/>
              </a:ext>
            </a:extLst>
          </p:cNvPr>
          <p:cNvSpPr txBox="1"/>
          <p:nvPr/>
        </p:nvSpPr>
        <p:spPr>
          <a:xfrm>
            <a:off x="259554" y="4231026"/>
            <a:ext cx="42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3">
                    <a:lumMod val="75000"/>
                  </a:schemeClr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4576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69559-3DFC-8326-5BAE-0C81D879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op 7 months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CE120-3826-3202-5E8E-91B6BFB78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2" t="8937" r="7121" b="29142"/>
          <a:stretch/>
        </p:blipFill>
        <p:spPr>
          <a:xfrm>
            <a:off x="6096000" y="2022580"/>
            <a:ext cx="5837625" cy="47588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E665C2-BC18-1DE1-B4A2-AB6B43B381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09" t="9645" r="19206" b="9207"/>
          <a:stretch/>
        </p:blipFill>
        <p:spPr>
          <a:xfrm>
            <a:off x="2918814" y="2022580"/>
            <a:ext cx="2930924" cy="4758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94D7BC-ECFE-6CB7-B8EA-16384E561891}"/>
              </a:ext>
            </a:extLst>
          </p:cNvPr>
          <p:cNvSpPr txBox="1"/>
          <p:nvPr/>
        </p:nvSpPr>
        <p:spPr>
          <a:xfrm>
            <a:off x="443071" y="3577789"/>
            <a:ext cx="23526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/>
              <a:t>Lab:</a:t>
            </a:r>
          </a:p>
          <a:p>
            <a:pPr lvl="1"/>
            <a:r>
              <a:rPr lang="en-GB" dirty="0"/>
              <a:t>CRP 1.0 mg/L</a:t>
            </a:r>
          </a:p>
          <a:p>
            <a:pPr lvl="1"/>
            <a:r>
              <a:rPr lang="en-GB" dirty="0"/>
              <a:t>ESR 2.0 mm/h</a:t>
            </a:r>
          </a:p>
          <a:p>
            <a:pPr lvl="1"/>
            <a:r>
              <a:rPr lang="en-GB" dirty="0"/>
              <a:t>WBC 5.3 10</a:t>
            </a:r>
            <a:r>
              <a:rPr lang="en-GB" baseline="30000" dirty="0"/>
              <a:t>^9</a:t>
            </a:r>
            <a:r>
              <a:rPr lang="en-GB" dirty="0"/>
              <a:t>/L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32023-B4B3-32F8-56BC-7D4EF8FB358D}"/>
              </a:ext>
            </a:extLst>
          </p:cNvPr>
          <p:cNvSpPr txBox="1"/>
          <p:nvPr/>
        </p:nvSpPr>
        <p:spPr>
          <a:xfrm>
            <a:off x="319940" y="3854788"/>
            <a:ext cx="420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3">
                    <a:lumMod val="75000"/>
                  </a:schemeClr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06760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9BE3-6ECC-938A-E731-5698733F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presentation 7 months post 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4AB0C-A7A9-69BD-123A-503A59978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Without lumbar pain – not using any painkillers</a:t>
            </a:r>
          </a:p>
          <a:p>
            <a:r>
              <a:rPr lang="en-GB" dirty="0"/>
              <a:t>Without any </a:t>
            </a:r>
            <a:r>
              <a:rPr lang="en-GB" i="1" dirty="0"/>
              <a:t>cauda equina </a:t>
            </a:r>
            <a:r>
              <a:rPr lang="en-GB" dirty="0"/>
              <a:t>symptoms</a:t>
            </a:r>
          </a:p>
          <a:p>
            <a:r>
              <a:rPr lang="en-GB" dirty="0"/>
              <a:t>Normal urinary and sexual function</a:t>
            </a:r>
          </a:p>
        </p:txBody>
      </p:sp>
    </p:spTree>
    <p:extLst>
      <p:ext uri="{BB962C8B-B14F-4D97-AF65-F5344CB8AC3E}">
        <p14:creationId xmlns:p14="http://schemas.microsoft.com/office/powerpoint/2010/main" val="1234418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ADB1-4B96-4B8D-EB94-7ADA9441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attention !</a:t>
            </a:r>
          </a:p>
        </p:txBody>
      </p:sp>
    </p:spTree>
    <p:extLst>
      <p:ext uri="{BB962C8B-B14F-4D97-AF65-F5344CB8AC3E}">
        <p14:creationId xmlns:p14="http://schemas.microsoft.com/office/powerpoint/2010/main" val="350760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8C4E-5CFB-D846-BF66-7B92D928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report: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7FA91-3113-62FA-3D11-CEC800FE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Male – 39 </a:t>
            </a:r>
            <a:r>
              <a:rPr lang="en-GB" dirty="0" err="1"/>
              <a:t>y.o</a:t>
            </a:r>
            <a:r>
              <a:rPr lang="en-GB" dirty="0"/>
              <a:t>. </a:t>
            </a:r>
          </a:p>
          <a:p>
            <a:r>
              <a:rPr lang="en-GB" dirty="0"/>
              <a:t>Chronic lower back pain syndrome</a:t>
            </a:r>
          </a:p>
          <a:p>
            <a:r>
              <a:rPr lang="en-GB" dirty="0"/>
              <a:t>Otherwise healthy</a:t>
            </a:r>
          </a:p>
          <a:p>
            <a:r>
              <a:rPr lang="en-GB" dirty="0"/>
              <a:t>At the time of admission complains about extreme lower back pain, urinary retention, impotence and </a:t>
            </a:r>
            <a:r>
              <a:rPr lang="en-GB" i="1" dirty="0"/>
              <a:t>cauda equina </a:t>
            </a:r>
            <a:r>
              <a:rPr lang="en-GB" dirty="0"/>
              <a:t>syndrome</a:t>
            </a:r>
          </a:p>
          <a:p>
            <a:r>
              <a:rPr lang="en-GB" dirty="0"/>
              <a:t>The only known anamnesis is that he was cleaning grain silos with spoiled grain with the purpose of using it to feed wild animals</a:t>
            </a:r>
          </a:p>
        </p:txBody>
      </p:sp>
    </p:spTree>
    <p:extLst>
      <p:ext uri="{BB962C8B-B14F-4D97-AF65-F5344CB8AC3E}">
        <p14:creationId xmlns:p14="http://schemas.microsoft.com/office/powerpoint/2010/main" val="159581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927F6-BDED-55FE-1526-681A90D5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MRI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36CB8-DD8B-2889-E744-C043BA351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23" t="354" r="10803" b="537"/>
          <a:stretch/>
        </p:blipFill>
        <p:spPr>
          <a:xfrm>
            <a:off x="211947" y="2066610"/>
            <a:ext cx="2991481" cy="46490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F1D26-B41D-8746-E7FB-359FD16B1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65" b="25209"/>
          <a:stretch/>
        </p:blipFill>
        <p:spPr>
          <a:xfrm>
            <a:off x="3637619" y="2699343"/>
            <a:ext cx="3432056" cy="2782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8407E5-21A6-A26F-637E-B0FA8D0BFF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10" b="23797"/>
          <a:stretch/>
        </p:blipFill>
        <p:spPr>
          <a:xfrm>
            <a:off x="7606812" y="2699343"/>
            <a:ext cx="4178639" cy="2782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9EFCCF-5ABD-2966-ED46-63A0A6D8C493}"/>
              </a:ext>
            </a:extLst>
          </p:cNvPr>
          <p:cNvSpPr txBox="1"/>
          <p:nvPr/>
        </p:nvSpPr>
        <p:spPr>
          <a:xfrm>
            <a:off x="9480170" y="5620383"/>
            <a:ext cx="74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L4-L5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71B140-1B69-619D-9DC8-9193E578C91F}"/>
              </a:ext>
            </a:extLst>
          </p:cNvPr>
          <p:cNvSpPr txBox="1"/>
          <p:nvPr/>
        </p:nvSpPr>
        <p:spPr>
          <a:xfrm>
            <a:off x="5021058" y="5620383"/>
            <a:ext cx="74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L5-S1 </a:t>
            </a:r>
          </a:p>
        </p:txBody>
      </p:sp>
    </p:spTree>
    <p:extLst>
      <p:ext uri="{BB962C8B-B14F-4D97-AF65-F5344CB8AC3E}">
        <p14:creationId xmlns:p14="http://schemas.microsoft.com/office/powerpoint/2010/main" val="185657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798F-E8F7-B1B9-8A4B-042739A6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 - pre 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D22DD-235E-BCB4-4285-2A859162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069" y="2373207"/>
            <a:ext cx="9613861" cy="3599316"/>
          </a:xfrm>
        </p:spPr>
        <p:txBody>
          <a:bodyPr/>
          <a:lstStyle/>
          <a:p>
            <a:r>
              <a:rPr lang="en-GB" dirty="0"/>
              <a:t>CRP – normal (0.83 mg/L)</a:t>
            </a:r>
          </a:p>
          <a:p>
            <a:r>
              <a:rPr lang="en-GB" dirty="0"/>
              <a:t>WBC – normal (7.25 10</a:t>
            </a:r>
            <a:r>
              <a:rPr lang="en-GB" baseline="30000" dirty="0"/>
              <a:t>^9</a:t>
            </a:r>
            <a:r>
              <a:rPr lang="en-GB" dirty="0"/>
              <a:t>/L)</a:t>
            </a:r>
          </a:p>
          <a:p>
            <a:r>
              <a:rPr lang="en-GB" dirty="0"/>
              <a:t>ESR – normal (2 mm/h)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F443C-338F-EABD-C1CD-293383F986E0}"/>
              </a:ext>
            </a:extLst>
          </p:cNvPr>
          <p:cNvSpPr txBox="1"/>
          <p:nvPr/>
        </p:nvSpPr>
        <p:spPr>
          <a:xfrm>
            <a:off x="568221" y="2421652"/>
            <a:ext cx="420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accent3">
                    <a:lumMod val="75000"/>
                  </a:schemeClr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3104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10BB5-4BFA-A717-D599-96424AB9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24C4C-9B89-99BE-4CB2-34F1C08E0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Despite moderate changes in the MRI the clinical presentation is disproportionally more severe</a:t>
            </a:r>
          </a:p>
          <a:p>
            <a:r>
              <a:rPr lang="en-GB" dirty="0"/>
              <a:t>Decision to perform surgery was based upon clinical findings – </a:t>
            </a:r>
            <a:r>
              <a:rPr lang="en-GB" i="1" dirty="0"/>
              <a:t>cauda equina </a:t>
            </a:r>
            <a:r>
              <a:rPr lang="en-GB" dirty="0"/>
              <a:t>syndrome</a:t>
            </a:r>
          </a:p>
          <a:p>
            <a:r>
              <a:rPr lang="en-GB" dirty="0"/>
              <a:t>Decompression L4 – L5 lateral recess stenosis and microdiscectomy L5 – S1: both on left side</a:t>
            </a:r>
          </a:p>
        </p:txBody>
      </p:sp>
    </p:spTree>
    <p:extLst>
      <p:ext uri="{BB962C8B-B14F-4D97-AF65-F5344CB8AC3E}">
        <p14:creationId xmlns:p14="http://schemas.microsoft.com/office/powerpoint/2010/main" val="187119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3006-1AD9-AF4D-68EC-4F4F6C4D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1 – post 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16322-F7DA-9CB2-439E-FD83488BF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Significant pain reduction</a:t>
            </a:r>
          </a:p>
          <a:p>
            <a:r>
              <a:rPr lang="en-GB" dirty="0"/>
              <a:t>Significant improvement of </a:t>
            </a:r>
            <a:r>
              <a:rPr lang="en-GB" i="1" dirty="0"/>
              <a:t>cauda equina </a:t>
            </a:r>
            <a:r>
              <a:rPr lang="en-GB" dirty="0"/>
              <a:t>syndrome </a:t>
            </a:r>
          </a:p>
          <a:p>
            <a:r>
              <a:rPr lang="en-GB" dirty="0"/>
              <a:t>Horse saddle numbness disappears</a:t>
            </a:r>
          </a:p>
          <a:p>
            <a:r>
              <a:rPr lang="en-GB" dirty="0"/>
              <a:t>Urination without catheter </a:t>
            </a:r>
          </a:p>
          <a:p>
            <a:r>
              <a:rPr lang="en-GB" dirty="0"/>
              <a:t>Discharged from the hospital in good condition</a:t>
            </a:r>
          </a:p>
        </p:txBody>
      </p:sp>
    </p:spTree>
    <p:extLst>
      <p:ext uri="{BB962C8B-B14F-4D97-AF65-F5344CB8AC3E}">
        <p14:creationId xmlns:p14="http://schemas.microsoft.com/office/powerpoint/2010/main" val="176061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465E1-C5D7-2EC3-DCC0-56B21FCC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Readmission – 6 weeks post 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66C9-EB28-2E07-3BE2-D295D9CA3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Complains about progressive pain in the lumbar spine</a:t>
            </a:r>
          </a:p>
          <a:p>
            <a:r>
              <a:rPr lang="en-GB" dirty="0"/>
              <a:t>Lab:</a:t>
            </a:r>
          </a:p>
          <a:p>
            <a:pPr lvl="1"/>
            <a:r>
              <a:rPr lang="en-GB" dirty="0"/>
              <a:t>CRP 38.8 mg/L</a:t>
            </a:r>
          </a:p>
          <a:p>
            <a:pPr lvl="1"/>
            <a:r>
              <a:rPr lang="en-GB" dirty="0"/>
              <a:t>ESR 34.0 mm/h</a:t>
            </a:r>
          </a:p>
          <a:p>
            <a:pPr lvl="1"/>
            <a:r>
              <a:rPr lang="en-GB" dirty="0"/>
              <a:t>WBC 7.6 10</a:t>
            </a:r>
            <a:r>
              <a:rPr lang="en-GB" baseline="30000" dirty="0"/>
              <a:t>^9</a:t>
            </a:r>
            <a:r>
              <a:rPr lang="en-GB" dirty="0"/>
              <a:t>/L</a:t>
            </a: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61F65394-0B0C-2BC7-699C-5A9B40F84661}"/>
              </a:ext>
            </a:extLst>
          </p:cNvPr>
          <p:cNvSpPr/>
          <p:nvPr/>
        </p:nvSpPr>
        <p:spPr>
          <a:xfrm>
            <a:off x="817512" y="3277609"/>
            <a:ext cx="327003" cy="47688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5F14C6-5C23-754B-06A7-AE6FD65D3673}"/>
              </a:ext>
            </a:extLst>
          </p:cNvPr>
          <p:cNvSpPr txBox="1"/>
          <p:nvPr/>
        </p:nvSpPr>
        <p:spPr>
          <a:xfrm>
            <a:off x="777212" y="3754489"/>
            <a:ext cx="367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0799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8207-36CD-009C-9A6F-7A49350F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MRI – 6 weeks post 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2EF279-A9B6-BF5A-59F5-E35F7ECB6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13" t="356" r="19360" b="1"/>
          <a:stretch/>
        </p:blipFill>
        <p:spPr>
          <a:xfrm>
            <a:off x="3521984" y="2035617"/>
            <a:ext cx="2743200" cy="48061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97B3FF-4406-BD34-44BD-E14A1A781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82" t="-24" r="19982"/>
          <a:stretch/>
        </p:blipFill>
        <p:spPr>
          <a:xfrm>
            <a:off x="381506" y="2035617"/>
            <a:ext cx="2683527" cy="4794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158291-D35B-31EB-B9D8-4922E363CE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2" t="9767" r="122" b="11202"/>
          <a:stretch/>
        </p:blipFill>
        <p:spPr>
          <a:xfrm>
            <a:off x="6722135" y="2035617"/>
            <a:ext cx="4954626" cy="479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1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7C45-7038-83FE-5343-6E364D44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 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8C58-30DF-B470-F00C-9C14D04E5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Surgery – wound revision</a:t>
            </a:r>
          </a:p>
          <a:p>
            <a:r>
              <a:rPr lang="en-GB" dirty="0"/>
              <a:t>Drainage of the abscess </a:t>
            </a:r>
          </a:p>
          <a:p>
            <a:r>
              <a:rPr lang="en-GB" dirty="0"/>
              <a:t>Microbiology samples </a:t>
            </a:r>
          </a:p>
        </p:txBody>
      </p:sp>
    </p:spTree>
    <p:extLst>
      <p:ext uri="{BB962C8B-B14F-4D97-AF65-F5344CB8AC3E}">
        <p14:creationId xmlns:p14="http://schemas.microsoft.com/office/powerpoint/2010/main" val="63742109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{15535084-3391-E444-956E-FFA61D7D0AA7}tf10001057</Template>
  <TotalTime>137</TotalTime>
  <Words>420</Words>
  <Application>Microsoft Macintosh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Noto Serif</vt:lpstr>
      <vt:lpstr>Trebuchet MS</vt:lpstr>
      <vt:lpstr>Berlin</vt:lpstr>
      <vt:lpstr>Cauda equina syndrome caused by Aspergillus fumigatus infection –  case report </vt:lpstr>
      <vt:lpstr>Case report: History</vt:lpstr>
      <vt:lpstr>MRI</vt:lpstr>
      <vt:lpstr>Lab - pre op</vt:lpstr>
      <vt:lpstr>Treatment</vt:lpstr>
      <vt:lpstr>Day 1 – post op</vt:lpstr>
      <vt:lpstr>Readmission – 6 weeks post op</vt:lpstr>
      <vt:lpstr>MRI – 6 weeks post op</vt:lpstr>
      <vt:lpstr>Re op</vt:lpstr>
      <vt:lpstr>Treatment</vt:lpstr>
      <vt:lpstr>Treatment 1 week after re op</vt:lpstr>
      <vt:lpstr>Microbiology </vt:lpstr>
      <vt:lpstr>Treatment</vt:lpstr>
      <vt:lpstr>Post op 4 weeks</vt:lpstr>
      <vt:lpstr>Post op 7 months</vt:lpstr>
      <vt:lpstr>Clinical presentation 7 months post op</vt:lpstr>
      <vt:lpstr>Thank you for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Cauda equina syndrome caused by Aspergillus fumigatus infection – case report </dc:title>
  <dc:creator>Renars Purins</dc:creator>
  <cp:lastModifiedBy>Renars Purins</cp:lastModifiedBy>
  <cp:revision>9</cp:revision>
  <dcterms:created xsi:type="dcterms:W3CDTF">2024-06-10T12:22:34Z</dcterms:created>
  <dcterms:modified xsi:type="dcterms:W3CDTF">2024-06-10T14:39:46Z</dcterms:modified>
</cp:coreProperties>
</file>